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0" r:id="rId3"/>
    <p:sldId id="258" r:id="rId4"/>
    <p:sldId id="257" r:id="rId5"/>
    <p:sldId id="276" r:id="rId6"/>
    <p:sldId id="277" r:id="rId7"/>
    <p:sldId id="272" r:id="rId8"/>
    <p:sldId id="273" r:id="rId9"/>
    <p:sldId id="280" r:id="rId10"/>
    <p:sldId id="281" r:id="rId11"/>
    <p:sldId id="282" r:id="rId12"/>
    <p:sldId id="284" r:id="rId13"/>
    <p:sldId id="285" r:id="rId14"/>
    <p:sldId id="259" r:id="rId15"/>
    <p:sldId id="279" r:id="rId16"/>
    <p:sldId id="278" r:id="rId17"/>
    <p:sldId id="283" r:id="rId18"/>
    <p:sldId id="286" r:id="rId19"/>
    <p:sldId id="269" r:id="rId20"/>
    <p:sldId id="287" r:id="rId21"/>
  </p:sldIdLst>
  <p:sldSz cx="12192000" cy="6858000"/>
  <p:notesSz cx="6858000" cy="9144000"/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53E9EDF-6F9F-4890-A751-7BC5DC566FAE}">
          <p14:sldIdLst>
            <p14:sldId id="256"/>
            <p14:sldId id="270"/>
            <p14:sldId id="258"/>
            <p14:sldId id="257"/>
          </p14:sldIdLst>
        </p14:section>
        <p14:section name="Literature Survey" id="{48C93048-1950-4A12-9794-B278798096F2}">
          <p14:sldIdLst>
            <p14:sldId id="276"/>
            <p14:sldId id="277"/>
          </p14:sldIdLst>
        </p14:section>
        <p14:section name="System Comparation" id="{DF8C78B8-97F4-4A7B-8B6F-9DBF026753E1}">
          <p14:sldIdLst>
            <p14:sldId id="272"/>
            <p14:sldId id="273"/>
            <p14:sldId id="280"/>
            <p14:sldId id="281"/>
            <p14:sldId id="282"/>
            <p14:sldId id="284"/>
            <p14:sldId id="285"/>
            <p14:sldId id="259"/>
            <p14:sldId id="279"/>
            <p14:sldId id="278"/>
            <p14:sldId id="283"/>
            <p14:sldId id="286"/>
            <p14:sldId id="269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274" autoAdjust="0"/>
  </p:normalViewPr>
  <p:slideViewPr>
    <p:cSldViewPr snapToGrid="0">
      <p:cViewPr varScale="1">
        <p:scale>
          <a:sx n="83" d="100"/>
          <a:sy n="83" d="100"/>
        </p:scale>
        <p:origin x="475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5A6D6-678F-47D8-91DE-2A07AB82649C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6EB16-6B00-43E9-80A3-5AA9B9B7241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6EB16-6B00-43E9-80A3-5AA9B9B7241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05531-103C-4EA6-8A04-8B669A93EC46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11" Type="http://schemas.openxmlformats.org/officeDocument/2006/relationships/image" Target="../media/image11.gif"/><Relationship Id="rId5" Type="http://schemas.openxmlformats.org/officeDocument/2006/relationships/image" Target="../media/image5.gif"/><Relationship Id="rId10" Type="http://schemas.openxmlformats.org/officeDocument/2006/relationships/image" Target="../media/image10.gif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2378072"/>
            <a:ext cx="10363200" cy="1470025"/>
          </a:xfrm>
        </p:spPr>
        <p:txBody>
          <a:bodyPr>
            <a:noAutofit/>
          </a:bodyPr>
          <a:lstStyle/>
          <a:p>
            <a:r>
              <a:rPr lang="en-US" sz="4010" b="1" dirty="0">
                <a:latin typeface="Times New Roman" pitchFamily="18" charset="0"/>
              </a:rPr>
              <a:t>Secure Chat API: Encrypted Chat Application Program Interface with </a:t>
            </a:r>
            <a:r>
              <a:rPr lang="en-US" sz="4010" b="1" dirty="0" smtClean="0">
                <a:latin typeface="Times New Roman" pitchFamily="18" charset="0"/>
              </a:rPr>
              <a:t>Block-chain </a:t>
            </a:r>
            <a:r>
              <a:rPr lang="en-US" sz="4010" b="1" dirty="0">
                <a:latin typeface="Times New Roman" pitchFamily="18" charset="0"/>
              </a:rPr>
              <a:t>Authentication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382093" y="5551793"/>
            <a:ext cx="5595257" cy="1439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GUIDE</a:t>
            </a:r>
            <a:r>
              <a:rPr kumimoji="0" lang="en-US" sz="40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NAME                                                                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algn="ctr" defTabSz="914400">
              <a:spcBef>
                <a:spcPct val="20000"/>
              </a:spcBef>
              <a:defRPr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</a:rPr>
              <a:t>Mr. P. MANIKANDAN M.E</a:t>
            </a:r>
          </a:p>
          <a:p>
            <a:pPr lvl="0" algn="ctr" defTabSz="914400">
              <a:spcBef>
                <a:spcPct val="20000"/>
              </a:spcBef>
              <a:defRPr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</a:rPr>
              <a:t>HEAD OF THE DEPARTMENT </a:t>
            </a:r>
            <a:endParaRPr lang="en-US" sz="350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5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Department of Computer Science and Engineering </a:t>
            </a:r>
            <a:endParaRPr kumimoji="0" lang="en-US" sz="350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9102" y="3914370"/>
            <a:ext cx="62937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en-US" sz="2000" b="1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MEMBER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GOKUL 							(812420104027)</a:t>
            </a: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PREMSRIDEV 					(812420104071)</a:t>
            </a: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RAHMATHULLAH 				(812420104073)</a:t>
            </a: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SHAIK MOHAMED FAHAD		(812420104083)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72" y="131839"/>
            <a:ext cx="2188654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C6EC7-53F3-9BB9-DC3B-4702CB186EB2}"/>
              </a:ext>
            </a:extLst>
          </p:cNvPr>
          <p:cNvSpPr txBox="1"/>
          <p:nvPr/>
        </p:nvSpPr>
        <p:spPr>
          <a:xfrm>
            <a:off x="609600" y="951843"/>
            <a:ext cx="10972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Encryption: The Chat API ensures that all communication within the Chat Application is encrypted using advanced encryption protocols, guaranteeing privacy and confidentiality for users.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Cross-Platform Compatibility: The developed Chat API is designed to work seamlessly across different devices and platforms, providing a consistent user experience regardless of the device being used.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Robust Security Measures: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prioritizes security, implementing robust encryption protocols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mechanisms to safeguard user data and privacy against potential threats.</a:t>
            </a:r>
          </a:p>
        </p:txBody>
      </p:sp>
    </p:spTree>
    <p:extLst>
      <p:ext uri="{BB962C8B-B14F-4D97-AF65-F5344CB8AC3E}">
        <p14:creationId xmlns:p14="http://schemas.microsoft.com/office/powerpoint/2010/main" val="5484055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PROTOCOLS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C6EC7-53F3-9BB9-DC3B-4702CB186EB2}"/>
              </a:ext>
            </a:extLst>
          </p:cNvPr>
          <p:cNvSpPr txBox="1"/>
          <p:nvPr/>
        </p:nvSpPr>
        <p:spPr>
          <a:xfrm>
            <a:off x="609600" y="951843"/>
            <a:ext cx="10972800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symmetric encryption algorithm and protocol for securing data. It was developed as part of the cryptography library in Python.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 straightforward and secure way to encrypt and decrypt data, making it suitable for various applications where data confidentiality is essential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969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BLACK-CHAIN AUTHENTICATION</a:t>
            </a:r>
            <a:endParaRPr lang="en-US" sz="36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938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sz="36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468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284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</a:rPr>
              <a:t>SOFTWARE AND HARDWARE REQUIREMENTS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1347284"/>
            <a:ext cx="10972800" cy="51297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(Toolkit Interface -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END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(threading, socket,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cryptography.fernet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hashlib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base64)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requirements for a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4 GB ram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Window(8,10 and 11 versions), Linux, Ubuntu</a:t>
            </a:r>
          </a:p>
        </p:txBody>
      </p:sp>
    </p:spTree>
    <p:extLst>
      <p:ext uri="{BB962C8B-B14F-4D97-AF65-F5344CB8AC3E}">
        <p14:creationId xmlns:p14="http://schemas.microsoft.com/office/powerpoint/2010/main" val="42908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284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</a:rPr>
              <a:t>MODULES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1347284"/>
            <a:ext cx="10972800" cy="5129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completely deployed server side as backend.</a:t>
            </a:r>
          </a:p>
          <a:p>
            <a:pPr>
              <a:lnSpc>
                <a:spcPct val="150000"/>
              </a:lnSpc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 Application: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Chatting Page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7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30432" y="1758395"/>
            <a:ext cx="1934391" cy="4577806"/>
          </a:xfrm>
          <a:prstGeom prst="roundRect">
            <a:avLst>
              <a:gd name="adj" fmla="val 2814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4869454"/>
            <a:ext cx="1134303" cy="1165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3442699"/>
            <a:ext cx="1134303" cy="1165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2015944"/>
            <a:ext cx="1134303" cy="1165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29" y="2598574"/>
            <a:ext cx="3091542" cy="30915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19" y="3252250"/>
            <a:ext cx="1544840" cy="154484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90949" y="3596630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90949" y="4555707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13" y="3806582"/>
            <a:ext cx="507558" cy="50755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690949" y="4047298"/>
            <a:ext cx="1268990" cy="13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3"/>
          </p:cNvCxnSpPr>
          <p:nvPr/>
        </p:nvCxnSpPr>
        <p:spPr>
          <a:xfrm flipV="1">
            <a:off x="4441371" y="4047298"/>
            <a:ext cx="901338" cy="1306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40" y="2562062"/>
            <a:ext cx="946193" cy="9461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863686" y="3211917"/>
            <a:ext cx="6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85" y="3303803"/>
            <a:ext cx="1500052" cy="15000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72" y="1273933"/>
            <a:ext cx="1115632" cy="111563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8" y="1349818"/>
            <a:ext cx="1066112" cy="1066112"/>
          </a:xfrm>
          <a:prstGeom prst="rect">
            <a:avLst/>
          </a:prstGeom>
        </p:spPr>
      </p:pic>
      <p:cxnSp>
        <p:nvCxnSpPr>
          <p:cNvPr id="48" name="Elbow Connector 47"/>
          <p:cNvCxnSpPr>
            <a:stCxn id="44" idx="2"/>
            <a:endCxn id="46" idx="2"/>
          </p:cNvCxnSpPr>
          <p:nvPr/>
        </p:nvCxnSpPr>
        <p:spPr>
          <a:xfrm rot="16200000" flipH="1">
            <a:off x="8521484" y="1718769"/>
            <a:ext cx="26365" cy="1367956"/>
          </a:xfrm>
          <a:prstGeom prst="bentConnector3">
            <a:avLst>
              <a:gd name="adj1" fmla="val 96705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511539" y="2656659"/>
            <a:ext cx="0" cy="653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81800" y="4047298"/>
            <a:ext cx="11658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086127" y="4005822"/>
            <a:ext cx="16204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609600" y="20428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Times New Roman" pitchFamily="18" charset="0"/>
              </a:rPr>
              <a:t>ACTIVITY DIAGRAM</a:t>
            </a:r>
            <a:endParaRPr lang="en-US" sz="3600" b="1" dirty="0">
              <a:latin typeface="Times New Roman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73" y="1273934"/>
            <a:ext cx="1115632" cy="11156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9" y="1349819"/>
            <a:ext cx="1066112" cy="1066112"/>
          </a:xfrm>
          <a:prstGeom prst="rect">
            <a:avLst/>
          </a:prstGeom>
        </p:spPr>
      </p:pic>
      <p:cxnSp>
        <p:nvCxnSpPr>
          <p:cNvPr id="28" name="Elbow Connector 27"/>
          <p:cNvCxnSpPr>
            <a:stCxn id="26" idx="2"/>
            <a:endCxn id="27" idx="2"/>
          </p:cNvCxnSpPr>
          <p:nvPr/>
        </p:nvCxnSpPr>
        <p:spPr>
          <a:xfrm rot="16200000" flipH="1">
            <a:off x="8521485" y="1718770"/>
            <a:ext cx="26365" cy="1367956"/>
          </a:xfrm>
          <a:prstGeom prst="bentConnector3">
            <a:avLst>
              <a:gd name="adj1" fmla="val 96705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4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284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</a:rPr>
              <a:t>TESTING AND VALIDATION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1347284"/>
            <a:ext cx="10972800" cy="17561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9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284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</a:rPr>
              <a:t>CONCLUSION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1347284"/>
            <a:ext cx="10972800" cy="17561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8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197" y="3101763"/>
            <a:ext cx="3337606" cy="654474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QUESTIONS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757382" y="1411491"/>
            <a:ext cx="10543321" cy="411048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Block-Chain Technology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is a decentralized and distributed ledger system that enables secure and transparent record-keeping of transactions across a network of computers. It gained prominence as the underlying technology for cryptocurrencies like Bitcoin, but its applications extend far beyond digital currencies.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the potential to revolutionize various industries by providing a tamper-resistant and efficient way to manage and verify transactions.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197" y="3101763"/>
            <a:ext cx="3337606" cy="65447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930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59340" y="1651795"/>
            <a:ext cx="11073319" cy="355441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era where digital communication plays a pivotal role in our daily lives, ensuring the confidentiality and integrity of our conversations is paramount. Introducing the "Secure Chat API," a revolutionary development in the realm of encrypted communication. This cutting-edge Chat Application Program Interface (API) not only prioritizes user privacy through robust encryption but also leverages the power of blockchain authentication for an unprecedented level of security. </a:t>
            </a:r>
          </a:p>
        </p:txBody>
      </p:sp>
    </p:spTree>
    <p:extLst>
      <p:ext uri="{BB962C8B-B14F-4D97-AF65-F5344CB8AC3E}">
        <p14:creationId xmlns:p14="http://schemas.microsoft.com/office/powerpoint/2010/main" val="18327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4655"/>
            <a:ext cx="10972800" cy="79974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93905" y="1345746"/>
            <a:ext cx="108041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highly secure and reliable Chat API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designed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facilitate encrypted communication within a Chat Application.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robust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protocols among the various platforms without implementing the actual cryptographic technique.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Blockchain Authentication mechanisms to enhance user identity verification and authentication, thereby fortifying the overall security posture of the Chat API. </a:t>
            </a:r>
          </a:p>
        </p:txBody>
      </p:sp>
    </p:spTree>
    <p:extLst>
      <p:ext uri="{BB962C8B-B14F-4D97-AF65-F5344CB8AC3E}">
        <p14:creationId xmlns:p14="http://schemas.microsoft.com/office/powerpoint/2010/main" val="16137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3091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3600" b="1" dirty="0">
              <a:latin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1813"/>
              </p:ext>
            </p:extLst>
          </p:nvPr>
        </p:nvGraphicFramePr>
        <p:xfrm>
          <a:off x="609600" y="919267"/>
          <a:ext cx="10972800" cy="536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961">
                  <a:extLst>
                    <a:ext uri="{9D8B030D-6E8A-4147-A177-3AD203B41FA5}">
                      <a16:colId xmlns:a16="http://schemas.microsoft.com/office/drawing/2014/main" val="650890123"/>
                    </a:ext>
                  </a:extLst>
                </a:gridCol>
                <a:gridCol w="2506639">
                  <a:extLst>
                    <a:ext uri="{9D8B030D-6E8A-4147-A177-3AD203B41FA5}">
                      <a16:colId xmlns:a16="http://schemas.microsoft.com/office/drawing/2014/main" val="3364458840"/>
                    </a:ext>
                  </a:extLst>
                </a:gridCol>
                <a:gridCol w="2441331">
                  <a:extLst>
                    <a:ext uri="{9D8B030D-6E8A-4147-A177-3AD203B41FA5}">
                      <a16:colId xmlns:a16="http://schemas.microsoft.com/office/drawing/2014/main" val="1934009595"/>
                    </a:ext>
                  </a:extLst>
                </a:gridCol>
                <a:gridCol w="1715033">
                  <a:extLst>
                    <a:ext uri="{9D8B030D-6E8A-4147-A177-3AD203B41FA5}">
                      <a16:colId xmlns:a16="http://schemas.microsoft.com/office/drawing/2014/main" val="2106811707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416120510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191810521"/>
                    </a:ext>
                  </a:extLst>
                </a:gridCol>
              </a:tblGrid>
              <a:tr h="7167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Serial No: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name, Title and date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 (Algorithm)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7670"/>
                  </a:ext>
                </a:extLst>
              </a:tr>
              <a:tr h="18706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Mirza K. B. Shuhan1, Tariqul Islam.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Secure and Decentralized Block-chain Based Messaging 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Proof of Concept (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of the Quarks system leveraging Distributed Ledger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 (DLT), and conducted load testing on that.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Contract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Decentralized</a:t>
                      </a: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Block-chain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Based Messaging Network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Dependent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310"/>
                  </a:ext>
                </a:extLst>
              </a:tr>
              <a:tr h="26358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Samira </a:t>
                      </a:r>
                      <a:r>
                        <a:rPr lang="en-IN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Prabhune</a:t>
                      </a: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Sonal</a:t>
                      </a: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Sharma.</a:t>
                      </a:r>
                    </a:p>
                    <a:p>
                      <a:pPr algn="ctr"/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End-to-End Encryption for Chat App with Dynamic Encryption Key</a:t>
                      </a:r>
                      <a:endParaRPr lang="en-IN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This paper illustrates how dissimilar concerns in an app can add up to the probable for severe vectors adjacent to end-to-end solitude despite their creature several layers of security. 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To overcome the app is anticipated in the chats are secured by the dynamic key encryption by md5 algorithm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Key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Encryption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Dependent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7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116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66324"/>
              </p:ext>
            </p:extLst>
          </p:nvPr>
        </p:nvGraphicFramePr>
        <p:xfrm>
          <a:off x="609600" y="847934"/>
          <a:ext cx="10972800" cy="5093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961">
                  <a:extLst>
                    <a:ext uri="{9D8B030D-6E8A-4147-A177-3AD203B41FA5}">
                      <a16:colId xmlns:a16="http://schemas.microsoft.com/office/drawing/2014/main" val="650890123"/>
                    </a:ext>
                  </a:extLst>
                </a:gridCol>
                <a:gridCol w="2248021">
                  <a:extLst>
                    <a:ext uri="{9D8B030D-6E8A-4147-A177-3AD203B41FA5}">
                      <a16:colId xmlns:a16="http://schemas.microsoft.com/office/drawing/2014/main" val="3364458840"/>
                    </a:ext>
                  </a:extLst>
                </a:gridCol>
                <a:gridCol w="2937163">
                  <a:extLst>
                    <a:ext uri="{9D8B030D-6E8A-4147-A177-3AD203B41FA5}">
                      <a16:colId xmlns:a16="http://schemas.microsoft.com/office/drawing/2014/main" val="1934009595"/>
                    </a:ext>
                  </a:extLst>
                </a:gridCol>
                <a:gridCol w="1394691">
                  <a:extLst>
                    <a:ext uri="{9D8B030D-6E8A-4147-A177-3AD203B41FA5}">
                      <a16:colId xmlns:a16="http://schemas.microsoft.com/office/drawing/2014/main" val="210681170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416120510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191810521"/>
                    </a:ext>
                  </a:extLst>
                </a:gridCol>
              </a:tblGrid>
              <a:tr h="7961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Serial No: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name, Title and date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 (Algorithm)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7670"/>
                  </a:ext>
                </a:extLst>
              </a:tr>
              <a:tr h="7388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Nayak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Surajit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Dass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application for end to end secure messaging service on Android supported 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Proposing a secure messaging protocol that utilizes SHA-2 hash generation for key generation and AES-256 encryption for securing messages during transmission. 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SHA-2,</a:t>
                      </a:r>
                    </a:p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AES-256 encryption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step Verification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Dependent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70003"/>
                  </a:ext>
                </a:extLst>
              </a:tr>
              <a:tr h="7388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Noor Sabah, Jamal M.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Kadhim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Ban N.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Dhannoon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Developing an End-to-End Secure Chat Application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proposed architecture is designed to be Client-Server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 application. In client side, when a user sets up the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application, the user either selects registration or log-in.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XSalsa20 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Firebase Cloud Messaging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 encryption,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 Dependent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8721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09600" y="153091"/>
            <a:ext cx="10972800" cy="67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36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421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C6EC7-53F3-9BB9-DC3B-4702CB186EB2}"/>
              </a:ext>
            </a:extLst>
          </p:cNvPr>
          <p:cNvSpPr txBox="1"/>
          <p:nvPr/>
        </p:nvSpPr>
        <p:spPr>
          <a:xfrm>
            <a:off x="689264" y="818102"/>
            <a:ext cx="108931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Encrypted Chat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existing chat applications use encryption protocols (e.g., TLS/SSL) to secure data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transit. However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end-to-end encryption may not be universal, leaving potential vulnerabilities.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user authentication relies on usernames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systems may pose risks if compromised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entralized Server: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applications use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architecture.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introduces a single point of failure and potential security concerns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05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C6EC7-53F3-9BB9-DC3B-4702CB186EB2}"/>
              </a:ext>
            </a:extLst>
          </p:cNvPr>
          <p:cNvSpPr txBox="1"/>
          <p:nvPr/>
        </p:nvSpPr>
        <p:spPr>
          <a:xfrm>
            <a:off x="649432" y="582361"/>
            <a:ext cx="108931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Encryption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Implements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end-to-end encryption algorithms for secure communication.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Ensures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only the intended recipients can decrypt and access messages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several platforms: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To creating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integrated application programming interface (API) that can be used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variety of platforms, including mobile, software,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Message Integrity: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Uses 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distributed ledger for storing message metadata.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Ensures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integrity and tamper-resistance of messages with timestamping on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block-chain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1053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C6EC7-53F3-9BB9-DC3B-4702CB186EB2}"/>
              </a:ext>
            </a:extLst>
          </p:cNvPr>
          <p:cNvSpPr txBox="1"/>
          <p:nvPr/>
        </p:nvSpPr>
        <p:spPr>
          <a:xfrm>
            <a:off x="609600" y="919267"/>
            <a:ext cx="10972800" cy="556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methodology encompassed several key phases to ensure the successful development of the Chat API. We began with extensive research and analysis, delving into encryption protocols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methods to determine the most suitable options for integration. Following this, we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of the Chat API, focusing on seamless integration of encryption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modules while prioritizing scalability and cross-platform compatibility. The development phase involved the execution of our architectural design, implementing encryption protocols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mechanisms into the Chat API. Rigorous testing and validation procedures were then undertaken to verify functionality and security, ensuring compliance with specified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34856684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1093</TotalTime>
  <Words>1075</Words>
  <Application>Microsoft Office PowerPoint</Application>
  <PresentationFormat>Widescreen</PresentationFormat>
  <Paragraphs>120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Wingdings</vt:lpstr>
      <vt:lpstr>Office Theme</vt:lpstr>
      <vt:lpstr>Secure Chat API: Encrypted Chat Application Program Interface with Block-chain Authentication</vt:lpstr>
      <vt:lpstr> DOMAIN</vt:lpstr>
      <vt:lpstr> INTRODUCTION</vt:lpstr>
      <vt:lpstr>OBJECTIVE</vt:lpstr>
      <vt:lpstr>LITERATURE SURVEY</vt:lpstr>
      <vt:lpstr>PowerPoint Presentation</vt:lpstr>
      <vt:lpstr>EXISTING SYSTEM</vt:lpstr>
      <vt:lpstr>PROPOSED SYSTEM</vt:lpstr>
      <vt:lpstr>METHODOLOGY</vt:lpstr>
      <vt:lpstr>KEY FEATURES</vt:lpstr>
      <vt:lpstr>ENCRYPTION PROTOCOLS</vt:lpstr>
      <vt:lpstr>BLACK-CHAIN AUTHENTICATION</vt:lpstr>
      <vt:lpstr>IMPLEMENTATION</vt:lpstr>
      <vt:lpstr>SOFTWARE AND HARDWARE REQUIREMENTS</vt:lpstr>
      <vt:lpstr>MODULES</vt:lpstr>
      <vt:lpstr>PowerPoint Presentation</vt:lpstr>
      <vt:lpstr>TESTING AND VALIDATION</vt:lpstr>
      <vt:lpstr>CONCLUSION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 TITLE</dc:title>
  <dc:creator>SHAIK MOHAMED FAHAD</dc:creator>
  <cp:lastModifiedBy>SHAIK MOHAMED FAHAD</cp:lastModifiedBy>
  <cp:revision>78</cp:revision>
  <dcterms:modified xsi:type="dcterms:W3CDTF">2024-04-23T18:22:04Z</dcterms:modified>
</cp:coreProperties>
</file>